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6" r:id="rId3"/>
    <p:sldId id="257" r:id="rId4"/>
    <p:sldId id="272" r:id="rId5"/>
    <p:sldId id="274" r:id="rId6"/>
    <p:sldId id="259" r:id="rId7"/>
    <p:sldId id="268" r:id="rId8"/>
    <p:sldId id="271" r:id="rId9"/>
    <p:sldId id="273" r:id="rId10"/>
    <p:sldId id="270" r:id="rId11"/>
    <p:sldId id="269" r:id="rId12"/>
    <p:sldId id="265" r:id="rId13"/>
    <p:sldId id="264" r:id="rId14"/>
    <p:sldId id="262" r:id="rId15"/>
    <p:sldId id="258" r:id="rId16"/>
    <p:sldId id="267" r:id="rId17"/>
    <p:sldId id="260" r:id="rId18"/>
    <p:sldId id="263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1" initials="u" lastIdx="1" clrIdx="0">
    <p:extLst>
      <p:ext uri="{19B8F6BF-5375-455C-9EA6-DF929625EA0E}">
        <p15:presenceInfo xmlns:p15="http://schemas.microsoft.com/office/powerpoint/2012/main" userId="user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A8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/>
  </p:normalViewPr>
  <p:slideViewPr>
    <p:cSldViewPr snapToGrid="0">
      <p:cViewPr varScale="1">
        <p:scale>
          <a:sx n="99" d="100"/>
          <a:sy n="99" d="100"/>
        </p:scale>
        <p:origin x="234" y="78"/>
      </p:cViewPr>
      <p:guideLst/>
    </p:cSldViewPr>
  </p:slideViewPr>
  <p:outlineViewPr>
    <p:cViewPr>
      <p:scale>
        <a:sx n="33" d="100"/>
        <a:sy n="33" d="100"/>
      </p:scale>
      <p:origin x="0" y="-196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11-02T09:52:09.911" idx="1">
    <p:pos x="2367" y="3113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60CD6-8C90-4E07-94D3-12698F774D2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2EAD1-8BFE-44CE-8BCE-D5796AFC9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805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2EAD1-8BFE-44CE-8BCE-D5796AFC972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542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2EAD1-8BFE-44CE-8BCE-D5796AFC9726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25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E26701-2AB5-4B94-9BC0-3C3C15252E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1CEC846-514F-4A93-AC5B-F41D7A870A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BB7FBF-C8E9-4BFC-A18B-CAAC6FFBF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963E7-246E-4EBC-AE62-2E8C907CC0F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4F470A-06CB-443A-BC57-74993EC73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6AA980-86FD-456B-8EC8-A38924D3B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289F-0F97-4D9A-ACE5-EBBFF4EF8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96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D4CC48-5DD5-48E1-9FC5-17B80765A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58C98D-D7E2-4522-A557-39A44C6A41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FF3444-B40E-460E-8FB4-9B4E7D74D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963E7-246E-4EBC-AE62-2E8C907CC0F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B40C3D-7B98-4E42-BF17-929311556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837FDB-1DAB-47C2-A40F-E96CA9D4C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289F-0F97-4D9A-ACE5-EBBFF4EF8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118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18C23B1-2A04-4C3A-B0A6-9C4A1F3DF2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769E9D2-7EC0-42D6-9F56-9C82D30BA0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C4F664-703B-4269-9C69-B642233AF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963E7-246E-4EBC-AE62-2E8C907CC0F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78852C-6B96-4490-9588-05BA6FC43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195613-314F-4845-A5FA-A25C045E7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289F-0F97-4D9A-ACE5-EBBFF4EF8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14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62CD25-0797-4C25-A311-47F4425F6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FA65E7-22B8-420D-B5E9-1828639BB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76A837-7585-4C4A-9564-1EDD3D4B5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963E7-246E-4EBC-AE62-2E8C907CC0F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CA225D-0D83-4290-B275-DC41B5651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1CF5D6-70F4-4445-B95E-97A6F9ADA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289F-0F97-4D9A-ACE5-EBBFF4EF8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550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1E8829-0856-4F56-A898-53853EE63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B050B0-24A4-4C97-8551-83BDB7B7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0062FA-9A69-420B-906F-CD5829FCE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963E7-246E-4EBC-AE62-2E8C907CC0F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7DDD8B-A80C-4AC7-BC04-7A0DAE8BB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F06CB2-E41B-4F57-A5A2-9B421EE04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289F-0F97-4D9A-ACE5-EBBFF4EF8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18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9379FB-9BD2-4636-8756-3249A4681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54FD99-EC11-4851-83D0-A67397DE40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1C3FECF-FED4-48C2-9C21-133BFB3547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9A7A01-39C3-4891-9173-71670F052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963E7-246E-4EBC-AE62-2E8C907CC0F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3ABB4D8-863C-4D4B-AB40-1589C3343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2DBC53C-E0DA-4C8B-8B0C-DE7AE38E9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289F-0F97-4D9A-ACE5-EBBFF4EF8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441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BF1E62-40C4-4DC2-8C7C-043EF3862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794146-02F3-4333-B5F6-B6B97295D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3F6ACA-F536-47B4-A849-3EBDDA80DA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A14D57C-AAA2-465B-BEB8-14F6F2B700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5E7E86C-A1E6-44B2-99C2-57F6690122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693CB6B-EBC7-4AE3-846D-3D0F2D1D2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963E7-246E-4EBC-AE62-2E8C907CC0F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6B543B1-C6AE-4F2D-A964-E88784920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17F0B28-1F50-4127-8022-AF119B0BB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289F-0F97-4D9A-ACE5-EBBFF4EF8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24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F33BFB-A471-4DD0-8140-F12776525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EA46A8E-8C02-4487-92A8-D11C1257F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963E7-246E-4EBC-AE62-2E8C907CC0F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E01BEE1-240A-410C-9B83-C0AEED27A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E178896-401B-4912-A106-6519172C3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289F-0F97-4D9A-ACE5-EBBFF4EF8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72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F6D441A-F376-4B5C-A3BB-AA2777291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963E7-246E-4EBC-AE62-2E8C907CC0F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23A6B8B-1F38-44EE-8931-CC28B51AB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FEB3373-991F-4307-ACD4-BD7444A8B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289F-0F97-4D9A-ACE5-EBBFF4EF8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314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716E84-E894-4C22-A821-7A7E604D3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0F6D31-D7E9-46FD-B83D-358A6538B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E3BF01A-5C99-4AC7-A150-9E451AD8CB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AE5D920-D17C-4340-BEB6-BAD43DD5B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963E7-246E-4EBC-AE62-2E8C907CC0F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7E5491-6E82-444F-9D44-9211B55A7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9ADA3CB-CCAA-48B4-835A-C25A5C2C7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289F-0F97-4D9A-ACE5-EBBFF4EF8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10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94371E-F47A-41C6-AE3D-33ED2F717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D0CCB01-1A55-43BD-89DF-5C3F19B22F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30F38DE-55B0-42E7-918F-B0CB6A5FE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2720F4-717D-44B8-9CC3-D1EF8BCF4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963E7-246E-4EBC-AE62-2E8C907CC0F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C8F0F79-C49A-431C-8D0A-B068A97A8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F320CD-5D22-44B7-8A10-2439BBAEF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289F-0F97-4D9A-ACE5-EBBFF4EF8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989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1DCED4-1ADD-43DD-B9E5-AB1C43012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75218A4-1D6C-4FA2-8EC1-8A269CF03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93ECED-5371-40A2-9C9E-42EAD9521B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963E7-246E-4EBC-AE62-2E8C907CC0F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9AB4CE-F00F-403E-9526-C5E94C57D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2CD710-7E18-424A-91C0-A69401D4B1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0289F-0F97-4D9A-ACE5-EBBFF4EF8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221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user1\Desktop\kejs-dlya-nastavnyka.pdf" TargetMode="Externa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Relationship Id="rId4" Type="http://schemas.openxmlformats.org/officeDocument/2006/relationships/hyperlink" Target="file:///C:\Users\user1\Desktop\&#208;&#157;&#208;&#176;&#209;&#129;&#209;&#130;&#208;&#176;&#208;&#178;&#208;&#189;&#208;&#184;&#209;&#134;&#209;&#130;&#208;&#178;&#208;&#190;.pdf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A42A8D4-D900-498B-BB48-0041C65522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24" r="45196" b="26554"/>
          <a:stretch/>
        </p:blipFill>
        <p:spPr>
          <a:xfrm>
            <a:off x="604009" y="2176941"/>
            <a:ext cx="2918837" cy="3275903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403240-0059-4CC5-8F1C-A0740E201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4812" y="1"/>
            <a:ext cx="9331352" cy="166102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uk-UA" sz="2800" dirty="0"/>
            </a:br>
            <a:br>
              <a:rPr lang="uk-UA" sz="2800" dirty="0"/>
            </a:br>
            <a:r>
              <a:rPr lang="uk-UA" sz="2800" dirty="0"/>
              <a:t>                        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Вчити –значить вселяти надію.</a:t>
            </a:r>
            <a:b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Луї Арагон</a:t>
            </a:r>
            <a:b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Для того щоб навчити іншого, потрібно більше розуму , </a:t>
            </a:r>
            <a:b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ніж для того щоб навчитися самому. </a:t>
            </a:r>
            <a:b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Мішель 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Монтень</a:t>
            </a:r>
            <a:br>
              <a:rPr lang="uk-UA" sz="2700" b="1" dirty="0"/>
            </a:br>
            <a:r>
              <a:rPr lang="uk-UA" sz="2200" b="1" dirty="0"/>
              <a:t>                                                                                                              </a:t>
            </a:r>
            <a:br>
              <a:rPr lang="uk-UA" sz="2200" b="1" dirty="0"/>
            </a:br>
            <a:br>
              <a:rPr lang="uk-UA" sz="2200" b="1" dirty="0"/>
            </a:br>
            <a:endParaRPr lang="ru-RU" sz="2200" b="1" dirty="0"/>
          </a:p>
        </p:txBody>
      </p:sp>
      <p:sp>
        <p:nvSpPr>
          <p:cNvPr id="10" name="Объект 9">
            <a:extLst>
              <a:ext uri="{FF2B5EF4-FFF2-40B4-BE49-F238E27FC236}">
                <a16:creationId xmlns:a16="http://schemas.microsoft.com/office/drawing/2014/main" id="{3895ADC2-FE05-4BB0-8471-A5A4CD332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0428" y="2810311"/>
            <a:ext cx="8023371" cy="27767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b="1" dirty="0">
                <a:solidFill>
                  <a:schemeClr val="accent5">
                    <a:lumMod val="75000"/>
                  </a:schemeClr>
                </a:solidFill>
              </a:rPr>
              <a:t>Наставництво </a:t>
            </a:r>
          </a:p>
          <a:p>
            <a:pPr marL="0" indent="0" algn="ctr">
              <a:buNone/>
            </a:pPr>
            <a:r>
              <a:rPr lang="uk-UA" sz="4000" b="1" dirty="0">
                <a:solidFill>
                  <a:schemeClr val="accent5">
                    <a:lumMod val="75000"/>
                  </a:schemeClr>
                </a:solidFill>
              </a:rPr>
              <a:t>для особистісно-професійного росту педагога-інтерна</a:t>
            </a:r>
            <a:endParaRPr lang="ru-RU" sz="4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842F276-C8B8-49C1-8EA2-5E005D00B7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836" y="153054"/>
            <a:ext cx="1879133" cy="1583467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EC5D89E-7653-4C16-84F4-0A1A9045631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991" b="3977"/>
          <a:stretch/>
        </p:blipFill>
        <p:spPr>
          <a:xfrm>
            <a:off x="0" y="5696125"/>
            <a:ext cx="12192000" cy="116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927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94BB95-6631-4151-9F92-9823D6841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279"/>
            <a:ext cx="10515600" cy="1191237"/>
          </a:xfrm>
        </p:spPr>
        <p:txBody>
          <a:bodyPr>
            <a:normAutofit fontScale="90000"/>
          </a:bodyPr>
          <a:lstStyle/>
          <a:p>
            <a:r>
              <a:rPr lang="uk-UA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Розмова між наставником та інтерном –</a:t>
            </a:r>
            <a:br>
              <a:rPr lang="uk-UA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наставництва.</a:t>
            </a:r>
            <a:br>
              <a:rPr lang="uk-UA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uk-UA" sz="3600" b="1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Поради </a:t>
            </a:r>
            <a:r>
              <a:rPr lang="uk-UA" sz="3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Лаури Френсіс</a:t>
            </a:r>
            <a:endParaRPr lang="ru-RU" sz="36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77E2B2-06F9-4B65-92EF-BBFCEA9CCE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5642" y="1825626"/>
            <a:ext cx="4802036" cy="435133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Моделюйте розмову за допомогою комплексних питань.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Використовуйте « циклічну модель розмови» ( від дрібних до більших цілей).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Перетворіть розмови на дії.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Наприкінці кожної розмови беріть на себе конкретні зобов’язання( бути цілеспрямованим, практичним, моделювати).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B497F5-767C-4E3B-BE1F-2CA3ECE11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4323" y="1825625"/>
            <a:ext cx="4924335" cy="43513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Не забувайте дякувати. 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Вдячність  створює міцну основу наставництва,   довіри, взаєморозуміння.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вдячний/а за…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ціную, коли…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Наші розмови допомагають мені…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вважаю корисним, коли ви…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Наші розмови допомагають мені…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 стосунки дали мені…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Ваша особистість /ставлення/проникливість/досвід/ відкритість допомагають мені…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467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DD0218-F9F3-4C96-B22E-7D6D1D540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393" y="365126"/>
            <a:ext cx="7852095" cy="80933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dirty="0"/>
              <a:t>    </a:t>
            </a:r>
            <a:r>
              <a:rPr lang="uk-UA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 спілкування наставника з учителем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2AA591-CC84-477D-B3E6-987EAB4716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9726" y="1174459"/>
            <a:ext cx="4764946" cy="5002504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Директивний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dirty="0"/>
              <a:t>-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коментує дії та думки інтерна;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-моделює, інформує, переконує, скеровує, надає поради, керуючись власними судженнями;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-інтерн слухає, ставить питання, слідує порадам наставника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Недирективний</a:t>
            </a:r>
          </a:p>
          <a:p>
            <a:pPr>
              <a:buFontTx/>
              <a:buChar char="-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 ставить питання, заохочує самостійність учителя визначати дії  (власні + поради наставника);</a:t>
            </a:r>
          </a:p>
          <a:p>
            <a:pPr>
              <a:buFontTx/>
              <a:buChar char="-"/>
            </a:pP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безоцінковий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зворотний зв’язок;</a:t>
            </a:r>
          </a:p>
          <a:p>
            <a:pPr>
              <a:buFontTx/>
              <a:buChar char="-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стилю- розвиток партнерства</a:t>
            </a:r>
          </a:p>
          <a:p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169E56C-39E5-4CCD-AB6A-F520F10F1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10232" y="1825625"/>
            <a:ext cx="6526633" cy="4351338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Співробітницький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активно співпрацює над вирішення проблем, ухваленням  рішень;</a:t>
            </a:r>
          </a:p>
          <a:p>
            <a:pPr>
              <a:buFontTx/>
              <a:buChar char="-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пропонує альтернативи, ресурси</a:t>
            </a:r>
          </a:p>
          <a:p>
            <a:pPr>
              <a:buFontTx/>
              <a:buChar char="-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висувають гіпотези, експериментують, застосовують ефективні стратегії для вирішення проблем</a:t>
            </a:r>
          </a:p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Альтернативний</a:t>
            </a:r>
          </a:p>
          <a:p>
            <a:pPr>
              <a:buFontTx/>
              <a:buChar char="-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 обирають </a:t>
            </a:r>
            <a:r>
              <a:rPr lang="uk-UA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; спільно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вирішують проблему;</a:t>
            </a:r>
          </a:p>
          <a:p>
            <a:pPr>
              <a:buFontTx/>
              <a:buChar char="-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наставник пропонує обмежену кількість альтернативних рішень, що зменшує занепокоєння вчителя щодо своїх подальших кроків;</a:t>
            </a:r>
          </a:p>
          <a:p>
            <a:pPr>
              <a:buFontTx/>
              <a:buChar char="-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обирає, мотивує критерії свого вибору</a:t>
            </a: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7F83859-CAAD-4F90-8EDD-CD0EE0B6CC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994" y="11039"/>
            <a:ext cx="3291280" cy="2128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252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455AD6D-04B2-4CB6-97E0-B14D4C8EB8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52" t="51" r="952" b="78809"/>
          <a:stretch/>
        </p:blipFill>
        <p:spPr>
          <a:xfrm>
            <a:off x="76071" y="197708"/>
            <a:ext cx="12115929" cy="140867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516A12-78D4-46AA-A352-32436C376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7686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Види, форми, методи наставництва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F6EA13F-AC03-4B80-B05A-E9E5EADF55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2269" y="1825625"/>
            <a:ext cx="498588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u="sng" dirty="0" err="1"/>
              <a:t>Види</a:t>
            </a:r>
            <a:r>
              <a:rPr lang="ru-RU" sz="3600" u="sng" dirty="0"/>
              <a:t> </a:t>
            </a:r>
            <a:r>
              <a:rPr lang="ru-RU" sz="3600" u="sng" dirty="0" err="1"/>
              <a:t>наставництва</a:t>
            </a:r>
            <a:r>
              <a:rPr lang="ru-RU" sz="3600" dirty="0"/>
              <a:t>:</a:t>
            </a:r>
          </a:p>
          <a:p>
            <a:r>
              <a:rPr lang="ru-RU" sz="3200" dirty="0"/>
              <a:t> </a:t>
            </a:r>
            <a:r>
              <a:rPr lang="ru-RU" sz="3200" dirty="0" err="1"/>
              <a:t>формальне</a:t>
            </a:r>
            <a:r>
              <a:rPr lang="ru-RU" sz="3200" dirty="0"/>
              <a:t> </a:t>
            </a:r>
          </a:p>
          <a:p>
            <a:r>
              <a:rPr lang="ru-RU" sz="3200" dirty="0"/>
              <a:t> </a:t>
            </a:r>
            <a:r>
              <a:rPr lang="ru-RU" sz="3200" dirty="0" err="1"/>
              <a:t>неформальне</a:t>
            </a:r>
            <a:r>
              <a:rPr lang="ru-RU" sz="3200" dirty="0"/>
              <a:t>  </a:t>
            </a:r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r>
              <a:rPr lang="ru-RU" sz="3600" u="sng" dirty="0" err="1"/>
              <a:t>Форми</a:t>
            </a:r>
            <a:r>
              <a:rPr lang="ru-RU" sz="3600" u="sng" dirty="0"/>
              <a:t> </a:t>
            </a:r>
            <a:r>
              <a:rPr lang="ru-RU" sz="3600" u="sng" dirty="0" err="1"/>
              <a:t>наставництва</a:t>
            </a:r>
            <a:r>
              <a:rPr lang="ru-RU" sz="3600" dirty="0"/>
              <a:t>:</a:t>
            </a:r>
          </a:p>
          <a:p>
            <a:r>
              <a:rPr lang="ru-RU" sz="3600" dirty="0"/>
              <a:t> </a:t>
            </a:r>
            <a:r>
              <a:rPr lang="ru-RU" sz="3200" dirty="0" err="1"/>
              <a:t>індивідуальне</a:t>
            </a:r>
            <a:r>
              <a:rPr lang="ru-RU" sz="3200" dirty="0"/>
              <a:t>, </a:t>
            </a:r>
          </a:p>
          <a:p>
            <a:r>
              <a:rPr lang="ru-RU" sz="3200" dirty="0" err="1"/>
              <a:t>групове</a:t>
            </a:r>
            <a:r>
              <a:rPr lang="ru-RU" sz="3200" dirty="0"/>
              <a:t>,</a:t>
            </a:r>
          </a:p>
          <a:p>
            <a:r>
              <a:rPr lang="ru-RU" sz="3200" dirty="0"/>
              <a:t> онлайн-</a:t>
            </a:r>
            <a:r>
              <a:rPr lang="ru-RU" sz="3200" dirty="0" err="1"/>
              <a:t>наставництво</a:t>
            </a:r>
            <a:r>
              <a:rPr lang="ru-RU" sz="3200" dirty="0"/>
              <a:t>. 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5078AF8E-E620-4F75-964E-6F7AA55E4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60682" y="1825625"/>
            <a:ext cx="469311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dirty="0"/>
              <a:t>    </a:t>
            </a:r>
            <a:r>
              <a:rPr lang="ru-RU" sz="3600" u="sng" dirty="0" err="1"/>
              <a:t>Методи</a:t>
            </a:r>
            <a:r>
              <a:rPr lang="ru-RU" sz="3600" u="sng" dirty="0"/>
              <a:t> </a:t>
            </a:r>
            <a:r>
              <a:rPr lang="ru-RU" sz="3600" u="sng" dirty="0" err="1"/>
              <a:t>наставництва</a:t>
            </a:r>
            <a:r>
              <a:rPr lang="ru-RU" sz="3600" u="sng" dirty="0"/>
              <a:t>:</a:t>
            </a:r>
          </a:p>
          <a:p>
            <a:r>
              <a:rPr lang="ru-RU" dirty="0"/>
              <a:t> </a:t>
            </a:r>
            <a:r>
              <a:rPr lang="ru-RU" sz="3200" dirty="0" err="1"/>
              <a:t>бесіда</a:t>
            </a:r>
            <a:r>
              <a:rPr lang="ru-RU" sz="3200" dirty="0"/>
              <a:t>; </a:t>
            </a:r>
          </a:p>
          <a:p>
            <a:r>
              <a:rPr lang="ru-RU" sz="3200" dirty="0" err="1"/>
              <a:t>Спостереження</a:t>
            </a:r>
            <a:r>
              <a:rPr lang="ru-RU" sz="3200" dirty="0"/>
              <a:t>;</a:t>
            </a:r>
          </a:p>
          <a:p>
            <a:r>
              <a:rPr lang="ru-RU" sz="3200" dirty="0"/>
              <a:t> SWOT-</a:t>
            </a:r>
            <a:r>
              <a:rPr lang="ru-RU" sz="3200" dirty="0" err="1"/>
              <a:t>аналіз</a:t>
            </a:r>
            <a:r>
              <a:rPr lang="ru-RU" sz="3200" dirty="0"/>
              <a:t>;</a:t>
            </a:r>
          </a:p>
          <a:p>
            <a:r>
              <a:rPr lang="ru-RU" sz="3200" dirty="0"/>
              <a:t> метод </a:t>
            </a:r>
            <a:r>
              <a:rPr lang="ru-RU" sz="3200" dirty="0" err="1"/>
              <a:t>кейсів</a:t>
            </a:r>
            <a:r>
              <a:rPr lang="ru-RU" sz="3200" dirty="0"/>
              <a:t>; </a:t>
            </a:r>
          </a:p>
          <a:p>
            <a:r>
              <a:rPr lang="ru-RU" sz="3200" dirty="0" err="1"/>
              <a:t>проблемні</a:t>
            </a:r>
            <a:r>
              <a:rPr lang="ru-RU" sz="3200" dirty="0"/>
              <a:t> та </a:t>
            </a:r>
            <a:r>
              <a:rPr lang="ru-RU" sz="3200" dirty="0" err="1"/>
              <a:t>проективні</a:t>
            </a:r>
            <a:r>
              <a:rPr lang="ru-RU" sz="3200" dirty="0"/>
              <a:t> </a:t>
            </a:r>
            <a:r>
              <a:rPr lang="ru-RU" sz="3200" dirty="0" err="1"/>
              <a:t>методи</a:t>
            </a:r>
            <a:r>
              <a:rPr lang="ru-RU" sz="3200" dirty="0"/>
              <a:t>; </a:t>
            </a:r>
          </a:p>
          <a:p>
            <a:r>
              <a:rPr lang="ru-RU" sz="3200" dirty="0" err="1"/>
              <a:t>рефлексія</a:t>
            </a:r>
            <a:r>
              <a:rPr lang="ru-RU" sz="3200" dirty="0"/>
              <a:t> та </a:t>
            </a:r>
            <a:r>
              <a:rPr lang="ru-RU" sz="3200" dirty="0" err="1"/>
              <a:t>інші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04415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BDCE25-ADAE-4F3F-BCB4-75ED9B528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метою виконання програми проходження інтернатури наставник: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5C3F6E2-B82D-4F76-8360-93ACB31E5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21995" cy="4847024"/>
          </a:xfrm>
        </p:spPr>
        <p:txBody>
          <a:bodyPr>
            <a:normAutofit/>
          </a:bodyPr>
          <a:lstStyle/>
          <a:p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узгоджує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інтерном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та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інтернатури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прикладом </a:t>
            </a:r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яє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загальнокультурному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професійному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наставницьку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знайомить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традиціями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особливостями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52654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5AAEF56-24FD-4AF3-B0A3-49FF7DD598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39" b="61142"/>
          <a:stretch/>
        </p:blipFill>
        <p:spPr>
          <a:xfrm>
            <a:off x="5276334" y="111212"/>
            <a:ext cx="6915665" cy="1643447"/>
          </a:xfrm>
          <a:prstGeom prst="rect">
            <a:avLst/>
          </a:prstGeom>
        </p:spPr>
      </p:pic>
      <p:sp>
        <p:nvSpPr>
          <p:cNvPr id="4" name="Объект 3">
            <a:extLst>
              <a:ext uri="{FF2B5EF4-FFF2-40B4-BE49-F238E27FC236}">
                <a16:creationId xmlns:a16="http://schemas.microsoft.com/office/drawing/2014/main" id="{9AF44A33-271C-412A-9E3A-C7299241D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45661" cy="4351338"/>
          </a:xfrm>
        </p:spPr>
        <p:txBody>
          <a:bodyPr>
            <a:normAutofit/>
          </a:bodyPr>
          <a:lstStyle/>
          <a:p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інтерном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вирішенню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інтерном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звіт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ує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інтернатури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ради.</a:t>
            </a:r>
          </a:p>
        </p:txBody>
      </p:sp>
    </p:spTree>
    <p:extLst>
      <p:ext uri="{BB962C8B-B14F-4D97-AF65-F5344CB8AC3E}">
        <p14:creationId xmlns:p14="http://schemas.microsoft.com/office/powerpoint/2010/main" val="1916015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3EBE865-C069-4CE2-959C-57A0EE65A24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975"/>
          <a:stretch/>
        </p:blipFill>
        <p:spPr>
          <a:xfrm>
            <a:off x="929918" y="548455"/>
            <a:ext cx="1876510" cy="1688234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4B68DB-3229-45B2-A8FC-EBCF6BE53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141" y="365125"/>
            <a:ext cx="8870659" cy="1027447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rgbClr val="0070C0"/>
                </a:solidFill>
              </a:rPr>
              <a:t>Програми педагогічної      інтернатури</a:t>
            </a:r>
            <a:br>
              <a:rPr lang="uk-UA" b="1" dirty="0">
                <a:solidFill>
                  <a:srgbClr val="0070C0"/>
                </a:solidFill>
              </a:rPr>
            </a:br>
            <a:r>
              <a:rPr lang="uk-UA" b="1" dirty="0">
                <a:solidFill>
                  <a:srgbClr val="0070C0"/>
                </a:solidFill>
              </a:rPr>
              <a:t>( орієнтовні)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E6B28FA8-0D55-45BA-80D5-36FE9F8CD2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16029"/>
            <a:ext cx="5181600" cy="3760934"/>
          </a:xfrm>
        </p:spPr>
        <p:txBody>
          <a:bodyPr/>
          <a:lstStyle/>
          <a:p>
            <a:r>
              <a:rPr lang="ru-RU" dirty="0" err="1"/>
              <a:t>Кейсдля</a:t>
            </a:r>
            <a:r>
              <a:rPr lang="ru-RU" dirty="0"/>
              <a:t> педагога-</a:t>
            </a:r>
            <a:r>
              <a:rPr lang="ru-RU" dirty="0" err="1"/>
              <a:t>наставника.Київ.УІРО</a:t>
            </a:r>
            <a:r>
              <a:rPr lang="ru-RU" dirty="0"/>
              <a:t>. 2023</a:t>
            </a:r>
          </a:p>
          <a:p>
            <a:pPr marL="0" indent="0">
              <a:buNone/>
            </a:pPr>
            <a:r>
              <a:rPr lang="en-US" dirty="0">
                <a:hlinkClick r:id="rId3" action="ppaction://hlinkfile"/>
              </a:rPr>
              <a:t>file:///C:/Users/user1/Desktop/kejs-dlya-nastavnyka.pdf</a:t>
            </a:r>
            <a:endParaRPr lang="uk-UA" dirty="0"/>
          </a:p>
          <a:p>
            <a:pPr marL="0" indent="0">
              <a:buNone/>
            </a:pPr>
            <a:r>
              <a:rPr lang="ru-RU" dirty="0"/>
              <a:t>Новик І., </a:t>
            </a:r>
            <a:r>
              <a:rPr lang="ru-RU" dirty="0" err="1"/>
              <a:t>Венгловська</a:t>
            </a:r>
            <a:r>
              <a:rPr lang="ru-RU" dirty="0"/>
              <a:t> О. </a:t>
            </a:r>
            <a:r>
              <a:rPr lang="ru-RU" dirty="0" err="1"/>
              <a:t>Наставництво</a:t>
            </a:r>
            <a:r>
              <a:rPr lang="ru-RU" dirty="0"/>
              <a:t>: </a:t>
            </a:r>
            <a:r>
              <a:rPr lang="ru-RU" dirty="0" err="1"/>
              <a:t>професійна</a:t>
            </a:r>
            <a:r>
              <a:rPr lang="ru-RU" dirty="0"/>
              <a:t> </a:t>
            </a:r>
            <a:r>
              <a:rPr lang="ru-RU" dirty="0" err="1"/>
              <a:t>підтримка</a:t>
            </a:r>
            <a:r>
              <a:rPr lang="ru-RU" dirty="0"/>
              <a:t> та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педагогів</a:t>
            </a:r>
            <a:r>
              <a:rPr lang="ru-RU" dirty="0"/>
              <a:t>. </a:t>
            </a:r>
            <a:r>
              <a:rPr lang="ru-RU" dirty="0" err="1"/>
              <a:t>Київ</a:t>
            </a:r>
            <a:r>
              <a:rPr lang="ru-RU" dirty="0"/>
              <a:t>. УІРО. 2023. 111 с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764FA60-2C2C-40B3-8C68-0DD63BF0BD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86187"/>
            <a:ext cx="5181600" cy="4490775"/>
          </a:xfrm>
        </p:spPr>
        <p:txBody>
          <a:bodyPr/>
          <a:lstStyle/>
          <a:p>
            <a:r>
              <a:rPr lang="en-US" dirty="0">
                <a:hlinkClick r:id="rId4" action="ppaction://hlinkfile"/>
              </a:rPr>
              <a:t>file:///C:/Users/user1/Desktop/%D0%9D%D0%B0%D1%81%D1%82%D0%B0%D0%B2%D0%BD%D0%B8%D1%86%D1%82%D0%B2%D0%BE.pdf</a:t>
            </a:r>
            <a:endParaRPr lang="uk-UA" dirty="0"/>
          </a:p>
          <a:p>
            <a:r>
              <a:rPr lang="uk-UA" dirty="0"/>
              <a:t>КУ ЦПРППП Ужгородської </a:t>
            </a:r>
            <a:r>
              <a:rPr lang="uk-UA" dirty="0" err="1"/>
              <a:t>МР.Програма</a:t>
            </a:r>
            <a:r>
              <a:rPr lang="uk-UA" dirty="0"/>
              <a:t> педагогічної інтернатури.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7541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2E52E21-EFD9-4192-B8FE-E0CFD85AD5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94" r="5295"/>
          <a:stretch/>
        </p:blipFill>
        <p:spPr>
          <a:xfrm>
            <a:off x="693019" y="681037"/>
            <a:ext cx="2030931" cy="157211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5AA562-744C-4FCC-AEA1-77F3D22B7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9086" y="227807"/>
            <a:ext cx="4071487" cy="2428766"/>
          </a:xfrm>
        </p:spPr>
        <p:txBody>
          <a:bodyPr>
            <a:noAutofit/>
          </a:bodyPr>
          <a:lstStyle/>
          <a:p>
            <a:r>
              <a:rPr lang="uk-UA" sz="1600" dirty="0"/>
              <a:t>          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ЗАТВЕРДЖУЮ</a:t>
            </a:r>
            <a:b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</a:t>
            </a:r>
            <a:b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(назва ЗО)</a:t>
            </a:r>
            <a:b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</a:t>
            </a:r>
            <a:b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посада керівника ЗО)</a:t>
            </a:r>
            <a:b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</a:t>
            </a:r>
            <a:b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Ім’я та ПРІЗВИЩЕ керівника)</a:t>
            </a:r>
            <a:b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</a:t>
            </a:r>
            <a:b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підпис)</a:t>
            </a:r>
            <a:b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«__» ______20____року</a:t>
            </a:r>
            <a:b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4C7F4AC-64C0-409F-A74F-6F653E7BB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632" y="2415941"/>
            <a:ext cx="11771696" cy="376102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ПЕДАГОГІЧНОЇ ІНТЕРНАТУРИ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 ЗО, де проходить педагогічну інтернатуру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Ім’я та ПРІЗВИЩЕ інтерна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Посада інтерна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Ім’я та ПРІЗВИЩЕ педагога наставника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 проходження педагогічної інтернатури з «_» _20___ р. по «_»__ 20___ р.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проходження педагогічної інтернатури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проходження педагогічної інтернатури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568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02FD5E-A7CD-486F-8BEA-A91E5623E8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202"/>
          <a:stretch/>
        </p:blipFill>
        <p:spPr>
          <a:xfrm>
            <a:off x="148282" y="111210"/>
            <a:ext cx="1346887" cy="6610865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D4F1B26-BF55-4093-8282-FABA8681D804}"/>
              </a:ext>
            </a:extLst>
          </p:cNvPr>
          <p:cNvSpPr/>
          <p:nvPr/>
        </p:nvSpPr>
        <p:spPr>
          <a:xfrm>
            <a:off x="1495169" y="308919"/>
            <a:ext cx="10224251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/>
              <a:t>Електронні</a:t>
            </a:r>
            <a:r>
              <a:rPr lang="ru-RU" sz="2400" b="1" dirty="0"/>
              <a:t> </a:t>
            </a:r>
            <a:r>
              <a:rPr lang="ru-RU" sz="2400" b="1" dirty="0" err="1"/>
              <a:t>ресурси</a:t>
            </a:r>
            <a:r>
              <a:rPr lang="ru-RU" sz="2400" b="1" dirty="0"/>
              <a:t> </a:t>
            </a:r>
          </a:p>
          <a:p>
            <a:r>
              <a:rPr lang="ru-RU" dirty="0"/>
              <a:t>1.Ефективність онлайн-</a:t>
            </a:r>
            <a:r>
              <a:rPr lang="ru-RU" dirty="0" err="1"/>
              <a:t>ресурсів</a:t>
            </a:r>
            <a:r>
              <a:rPr lang="ru-RU" dirty="0"/>
              <a:t> для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вчителів</a:t>
            </a:r>
            <a:r>
              <a:rPr lang="ru-RU" dirty="0"/>
              <a:t>: </a:t>
            </a:r>
            <a:r>
              <a:rPr lang="ru-RU" dirty="0" err="1"/>
              <a:t>звіт</a:t>
            </a:r>
            <a:r>
              <a:rPr lang="ru-RU" dirty="0"/>
              <a:t> за результатами </a:t>
            </a:r>
            <a:r>
              <a:rPr lang="ru-RU" dirty="0" err="1"/>
              <a:t>соціологічного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методом </a:t>
            </a:r>
            <a:r>
              <a:rPr lang="ru-RU" dirty="0" err="1"/>
              <a:t>фокусованих</a:t>
            </a:r>
            <a:r>
              <a:rPr lang="ru-RU" dirty="0"/>
              <a:t> </a:t>
            </a:r>
            <a:r>
              <a:rPr lang="ru-RU" dirty="0" err="1"/>
              <a:t>групових</a:t>
            </a:r>
            <a:r>
              <a:rPr lang="ru-RU" dirty="0"/>
              <a:t> та </a:t>
            </a:r>
            <a:r>
              <a:rPr lang="ru-RU" dirty="0" err="1"/>
              <a:t>індивідуальних</a:t>
            </a:r>
            <a:r>
              <a:rPr lang="ru-RU" dirty="0"/>
              <a:t> </a:t>
            </a:r>
            <a:r>
              <a:rPr lang="ru-RU" dirty="0" err="1"/>
              <a:t>інтерв’ю</a:t>
            </a:r>
            <a:r>
              <a:rPr lang="ru-RU" dirty="0"/>
              <a:t> (</a:t>
            </a:r>
            <a:r>
              <a:rPr lang="ru-RU" dirty="0" err="1"/>
              <a:t>скорочено</a:t>
            </a:r>
            <a:r>
              <a:rPr lang="ru-RU" dirty="0"/>
              <a:t>). </a:t>
            </a:r>
            <a:r>
              <a:rPr lang="ru-RU" dirty="0" err="1"/>
              <a:t>Дослідницьке</a:t>
            </a:r>
            <a:r>
              <a:rPr lang="ru-RU" dirty="0"/>
              <a:t> бюро </a:t>
            </a:r>
            <a:r>
              <a:rPr lang="ru-RU" dirty="0" err="1"/>
              <a:t>Соціологіст</a:t>
            </a:r>
            <a:r>
              <a:rPr lang="ru-RU" dirty="0"/>
              <a:t>. </a:t>
            </a:r>
            <a:r>
              <a:rPr lang="ru-RU" dirty="0" err="1"/>
              <a:t>Харків</a:t>
            </a:r>
            <a:r>
              <a:rPr lang="ru-RU" dirty="0"/>
              <a:t>, 2020. 96 с. </a:t>
            </a:r>
            <a:r>
              <a:rPr lang="en-US" dirty="0"/>
              <a:t>URL: https://uied.org.ua/wp-content/uploads/2020/09/pptx_onlajnosvita_zvit_short.pdf </a:t>
            </a:r>
            <a:endParaRPr lang="uk-UA" dirty="0"/>
          </a:p>
          <a:p>
            <a:r>
              <a:rPr lang="uk-UA" dirty="0"/>
              <a:t>2. </a:t>
            </a:r>
            <a:r>
              <a:rPr lang="ru-RU" dirty="0"/>
              <a:t>Марчук А. В. </a:t>
            </a:r>
            <a:r>
              <a:rPr lang="ru-RU" dirty="0" err="1"/>
              <a:t>Андрагогіка</a:t>
            </a:r>
            <a:r>
              <a:rPr lang="ru-RU" dirty="0"/>
              <a:t> :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посіб</a:t>
            </a:r>
            <a:r>
              <a:rPr lang="ru-RU" dirty="0"/>
              <a:t>. </a:t>
            </a:r>
            <a:r>
              <a:rPr lang="ru-RU" dirty="0" err="1"/>
              <a:t>Львів</a:t>
            </a:r>
            <a:r>
              <a:rPr lang="ru-RU" dirty="0"/>
              <a:t> : </a:t>
            </a:r>
            <a:r>
              <a:rPr lang="ru-RU" dirty="0" err="1"/>
              <a:t>ЛьвДУВС</a:t>
            </a:r>
            <a:r>
              <a:rPr lang="ru-RU" dirty="0"/>
              <a:t>, 2020. 300 с. </a:t>
            </a:r>
            <a:r>
              <a:rPr lang="en-US" dirty="0"/>
              <a:t>URL: http://dspace.lvduvs.edu.ua/bitstream/1234567890/3218/1/andragogika.pdf </a:t>
            </a:r>
            <a:endParaRPr lang="uk-UA" dirty="0"/>
          </a:p>
          <a:p>
            <a:r>
              <a:rPr lang="en-US" dirty="0"/>
              <a:t>3. 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шкільного</a:t>
            </a:r>
            <a:r>
              <a:rPr lang="ru-RU" dirty="0"/>
              <a:t> </a:t>
            </a:r>
            <a:r>
              <a:rPr lang="ru-RU" dirty="0" err="1"/>
              <a:t>наставництва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: </a:t>
            </a:r>
            <a:r>
              <a:rPr lang="ru-RU" dirty="0" err="1"/>
              <a:t>посібник</a:t>
            </a:r>
            <a:r>
              <a:rPr lang="ru-RU" dirty="0"/>
              <a:t>. </a:t>
            </a:r>
            <a:r>
              <a:rPr lang="en-US" dirty="0"/>
              <a:t>British Council. 66 </a:t>
            </a:r>
            <a:r>
              <a:rPr lang="ru-RU" dirty="0"/>
              <a:t>с. </a:t>
            </a:r>
            <a:r>
              <a:rPr lang="en-US" dirty="0"/>
              <a:t>URL: https://www.britishcouncil.org.ua/sites/default/files/programa_shkilnogo_nastavnyctva_v_ukrayini.pdf. </a:t>
            </a:r>
            <a:endParaRPr lang="uk-UA" dirty="0"/>
          </a:p>
          <a:p>
            <a:r>
              <a:rPr lang="en-US" dirty="0"/>
              <a:t>4. </a:t>
            </a:r>
            <a:r>
              <a:rPr lang="ru-RU" dirty="0" err="1"/>
              <a:t>Рівний</a:t>
            </a:r>
            <a:r>
              <a:rPr lang="ru-RU" dirty="0"/>
              <a:t> </a:t>
            </a:r>
            <a:r>
              <a:rPr lang="ru-RU" dirty="0" err="1"/>
              <a:t>рівному</a:t>
            </a:r>
            <a:r>
              <a:rPr lang="ru-RU" dirty="0"/>
              <a:t>: </a:t>
            </a:r>
            <a:r>
              <a:rPr lang="ru-RU" dirty="0" err="1"/>
              <a:t>посібник</a:t>
            </a:r>
            <a:r>
              <a:rPr lang="ru-RU" dirty="0"/>
              <a:t> для </a:t>
            </a:r>
            <a:r>
              <a:rPr lang="ru-RU" dirty="0" err="1"/>
              <a:t>менторів</a:t>
            </a:r>
            <a:r>
              <a:rPr lang="ru-RU" dirty="0"/>
              <a:t> / </a:t>
            </a:r>
            <a:r>
              <a:rPr lang="ru-RU" dirty="0" err="1"/>
              <a:t>Укл</a:t>
            </a:r>
            <a:r>
              <a:rPr lang="ru-RU" dirty="0"/>
              <a:t>. О. </a:t>
            </a:r>
            <a:r>
              <a:rPr lang="ru-RU" dirty="0" err="1"/>
              <a:t>Іваннік</a:t>
            </a:r>
            <a:r>
              <a:rPr lang="ru-RU" dirty="0"/>
              <a:t>. </a:t>
            </a:r>
            <a:r>
              <a:rPr lang="ru-RU" dirty="0" err="1"/>
              <a:t>Київ</a:t>
            </a:r>
            <a:r>
              <a:rPr lang="ru-RU" dirty="0"/>
              <a:t>, 2015. 57 с. </a:t>
            </a:r>
            <a:r>
              <a:rPr lang="en-US" dirty="0"/>
              <a:t>URL: https://ngo.zt.ua/</a:t>
            </a:r>
            <a:r>
              <a:rPr lang="en-US" dirty="0" err="1"/>
              <a:t>rivnyjrivnomu</a:t>
            </a:r>
            <a:r>
              <a:rPr lang="en-US" dirty="0"/>
              <a:t>/ </a:t>
            </a:r>
            <a:endParaRPr lang="uk-UA" dirty="0"/>
          </a:p>
          <a:p>
            <a:r>
              <a:rPr lang="en-US" dirty="0"/>
              <a:t>5. </a:t>
            </a:r>
            <a:r>
              <a:rPr lang="ru-RU" dirty="0"/>
              <a:t>Савич Ж. В. </a:t>
            </a:r>
            <a:r>
              <a:rPr lang="ru-RU" dirty="0" err="1"/>
              <a:t>Наставництво</a:t>
            </a:r>
            <a:r>
              <a:rPr lang="ru-RU" dirty="0"/>
              <a:t> як </a:t>
            </a:r>
            <a:r>
              <a:rPr lang="ru-RU" dirty="0" err="1"/>
              <a:t>інструмент</a:t>
            </a:r>
            <a:r>
              <a:rPr lang="ru-RU" dirty="0"/>
              <a:t> </a:t>
            </a:r>
            <a:r>
              <a:rPr lang="ru-RU" dirty="0" err="1"/>
              <a:t>адаптації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у закладах </a:t>
            </a:r>
            <a:r>
              <a:rPr lang="ru-RU" dirty="0" err="1"/>
              <a:t>освіти</a:t>
            </a:r>
            <a:r>
              <a:rPr lang="ru-RU" dirty="0"/>
              <a:t> : практикум. К. : </a:t>
            </a:r>
            <a:r>
              <a:rPr lang="ru-RU" dirty="0" err="1"/>
              <a:t>Київ</a:t>
            </a:r>
            <a:r>
              <a:rPr lang="ru-RU" dirty="0"/>
              <a:t>, ун-т </a:t>
            </a:r>
            <a:r>
              <a:rPr lang="ru-RU" dirty="0" err="1"/>
              <a:t>ім</a:t>
            </a:r>
            <a:r>
              <a:rPr lang="ru-RU" dirty="0"/>
              <a:t>. Б. </a:t>
            </a:r>
            <a:r>
              <a:rPr lang="ru-RU" dirty="0" err="1"/>
              <a:t>Грінченка</a:t>
            </a:r>
            <a:r>
              <a:rPr lang="ru-RU" dirty="0"/>
              <a:t>, 2021. 52 с. </a:t>
            </a:r>
            <a:r>
              <a:rPr lang="en-US" dirty="0"/>
              <a:t>URL: https://elibrary.kubg.edu.ua/id/eprint/38820/1/Z_V_Savych_NYIANPUZO_KUBG.pdf. </a:t>
            </a:r>
            <a:endParaRPr lang="uk-UA" dirty="0"/>
          </a:p>
          <a:p>
            <a:r>
              <a:rPr lang="en-US" dirty="0"/>
              <a:t>6. </a:t>
            </a:r>
            <a:r>
              <a:rPr lang="ru-RU" dirty="0" err="1"/>
              <a:t>Супервізія</a:t>
            </a:r>
            <a:r>
              <a:rPr lang="ru-RU" dirty="0"/>
              <a:t>: </a:t>
            </a:r>
            <a:r>
              <a:rPr lang="ru-RU" dirty="0" err="1"/>
              <a:t>професійна</a:t>
            </a:r>
            <a:r>
              <a:rPr lang="ru-RU" dirty="0"/>
              <a:t> </a:t>
            </a:r>
            <a:r>
              <a:rPr lang="ru-RU" dirty="0" err="1"/>
              <a:t>підтримка</a:t>
            </a:r>
            <a:r>
              <a:rPr lang="ru-RU" dirty="0"/>
              <a:t> і </a:t>
            </a:r>
            <a:r>
              <a:rPr lang="ru-RU" dirty="0" err="1"/>
              <a:t>професійний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педагогів</a:t>
            </a:r>
            <a:r>
              <a:rPr lang="ru-RU" dirty="0"/>
              <a:t>: </a:t>
            </a:r>
            <a:r>
              <a:rPr lang="ru-RU" dirty="0" err="1"/>
              <a:t>порадник</a:t>
            </a:r>
            <a:r>
              <a:rPr lang="ru-RU" dirty="0"/>
              <a:t> для </a:t>
            </a:r>
            <a:r>
              <a:rPr lang="ru-RU" dirty="0" err="1"/>
              <a:t>супервізорів</a:t>
            </a:r>
            <a:r>
              <a:rPr lang="ru-RU" dirty="0"/>
              <a:t> (</a:t>
            </a:r>
            <a:r>
              <a:rPr lang="ru-RU" dirty="0" err="1"/>
              <a:t>наставників</a:t>
            </a:r>
            <a:r>
              <a:rPr lang="ru-RU" dirty="0"/>
              <a:t>). </a:t>
            </a:r>
            <a:r>
              <a:rPr lang="en-US" dirty="0"/>
              <a:t>USAID, 2018. 60 </a:t>
            </a:r>
            <a:r>
              <a:rPr lang="ru-RU" dirty="0"/>
              <a:t>с. </a:t>
            </a:r>
            <a:r>
              <a:rPr lang="en-US" dirty="0"/>
              <a:t>URL: http://barna-consult.com/wp-content/uploads/2021/10/SuperviziyaPoradnyk-VF-Krok-za-krokom.pdf. </a:t>
            </a:r>
            <a:endParaRPr lang="uk-UA" dirty="0"/>
          </a:p>
          <a:p>
            <a:r>
              <a:rPr lang="en-US" dirty="0"/>
              <a:t>7. </a:t>
            </a:r>
            <a:r>
              <a:rPr lang="ru-RU" dirty="0"/>
              <a:t>Уварова А.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до </a:t>
            </a:r>
            <a:r>
              <a:rPr lang="ru-RU" dirty="0" err="1"/>
              <a:t>лідера</a:t>
            </a:r>
            <a:r>
              <a:rPr lang="ru-RU" dirty="0"/>
              <a:t>: </a:t>
            </a:r>
            <a:r>
              <a:rPr lang="ru-RU" dirty="0" err="1"/>
              <a:t>практичні</a:t>
            </a:r>
            <a:r>
              <a:rPr lang="ru-RU" dirty="0"/>
              <a:t> </a:t>
            </a:r>
            <a:r>
              <a:rPr lang="ru-RU" dirty="0" err="1"/>
              <a:t>поради</a:t>
            </a:r>
            <a:r>
              <a:rPr lang="ru-RU" dirty="0"/>
              <a:t> для </a:t>
            </a:r>
            <a:r>
              <a:rPr lang="ru-RU" dirty="0" err="1"/>
              <a:t>директорів</a:t>
            </a:r>
            <a:r>
              <a:rPr lang="ru-RU" dirty="0"/>
              <a:t> </a:t>
            </a:r>
            <a:r>
              <a:rPr lang="ru-RU" dirty="0" err="1"/>
              <a:t>шкіл</a:t>
            </a:r>
            <a:r>
              <a:rPr lang="ru-RU" dirty="0"/>
              <a:t> та </a:t>
            </a:r>
            <a:r>
              <a:rPr lang="ru-RU" dirty="0" err="1"/>
              <a:t>керівників</a:t>
            </a:r>
            <a:r>
              <a:rPr lang="ru-RU" dirty="0"/>
              <a:t> </a:t>
            </a:r>
            <a:r>
              <a:rPr lang="ru-RU" dirty="0" err="1"/>
              <a:t>відділів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: </a:t>
            </a:r>
            <a:r>
              <a:rPr lang="ru-RU" dirty="0" err="1"/>
              <a:t>посібник</a:t>
            </a:r>
            <a:r>
              <a:rPr lang="ru-RU" dirty="0"/>
              <a:t>/</a:t>
            </a:r>
            <a:r>
              <a:rPr lang="ru-RU" dirty="0" err="1"/>
              <a:t>упоряд</a:t>
            </a:r>
            <a:r>
              <a:rPr lang="ru-RU" dirty="0"/>
              <a:t>. П. </a:t>
            </a:r>
            <a:r>
              <a:rPr lang="ru-RU" dirty="0" err="1"/>
              <a:t>Гоч</a:t>
            </a:r>
            <a:r>
              <a:rPr lang="ru-RU" dirty="0"/>
              <a:t>. Центр </a:t>
            </a:r>
            <a:r>
              <a:rPr lang="ru-RU" dirty="0" err="1"/>
              <a:t>Інноваційної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«Про. </a:t>
            </a:r>
            <a:r>
              <a:rPr lang="ru-RU" dirty="0" err="1"/>
              <a:t>Світ</a:t>
            </a:r>
            <a:r>
              <a:rPr lang="ru-RU" dirty="0"/>
              <a:t>», 2019. 60 с. </a:t>
            </a:r>
            <a:r>
              <a:rPr lang="en-US" dirty="0"/>
              <a:t>URL: https://decentralization.gov.ua/uploads/library/file/521/12.2019.pdf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832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5FF7550-6B54-4803-B07E-0140F0EAC06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20" t="9932" r="11633" b="17989"/>
          <a:stretch/>
        </p:blipFill>
        <p:spPr>
          <a:xfrm>
            <a:off x="365760" y="144379"/>
            <a:ext cx="8248852" cy="4693748"/>
          </a:xfrm>
          <a:prstGeom prst="rect">
            <a:avLst/>
          </a:prstGeom>
        </p:spPr>
      </p:pic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1B567029-32BC-4669-8E74-BF4F9708BD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351646"/>
            <a:ext cx="10469078" cy="1142241"/>
          </a:xfrm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Успіхів у справі наставництва!</a:t>
            </a:r>
            <a:br>
              <a:rPr lang="uk-UA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uk-UA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Консультант КУ ЦПРПП ВМР К. </a:t>
            </a:r>
            <a:r>
              <a:rPr lang="uk-UA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Маліцька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C5212C7-30C2-4CB8-B0B1-4D869C6FC4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                                                                                      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0723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C6FDBC9-C464-41D3-9542-25FEC661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9907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82E04869-7B3E-4019-B8E2-F02B24890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004" y="1155032"/>
            <a:ext cx="11839074" cy="5457524"/>
          </a:xfrm>
          <a:solidFill>
            <a:schemeClr val="bg2"/>
          </a:solidFill>
        </p:spPr>
        <p:txBody>
          <a:bodyPr>
            <a:normAutofit fontScale="70000" lnSpcReduction="20000"/>
          </a:bodyPr>
          <a:lstStyle/>
          <a:p>
            <a:r>
              <a:rPr lang="ru-RU" dirty="0"/>
              <a:t>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науково-педагогічних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Постанова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серпня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2019 р. № 800,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27.12.2019 р. № 1133.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URL: https://zakon.rada.gov.ua/laws/show/800- 2019-%D0%BF#Text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11.04.2023).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Постанова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 липня 2020 р. № 672.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URL: https://zakon.rada.gov.ua/laws/show/672-2020-%D0%BF#Text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11.04.2023).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інтернатуру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Наказ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науки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жовтня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 р. № 1128,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зареєстрований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юстиції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грудня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 р. за № 1670/37292.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URL: https://zakon.rada.gov.ua/laws/show/z1670-21#Text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11.04.2023).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 Про анкету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самоонінювання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Наказ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березня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 № 01-11/26.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URL: https://sqe.gov.ua/law/pro-anketu-samoocinyuvannya/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11.04.2023).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стандарту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початкових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початкової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 дипломом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молодшого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: Наказ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23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грудня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 р. № 2136.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URL: https://zakon.rada.gov.ua/rada/show/v2736915-20#Text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11.04.2023).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Закон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січня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 р. № 463-ІХ.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URL: https://zakon.rada.gov.ua/laws/show/463-20#Text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11.04.2023)</a:t>
            </a:r>
          </a:p>
        </p:txBody>
      </p:sp>
    </p:spTree>
    <p:extLst>
      <p:ext uri="{BB962C8B-B14F-4D97-AF65-F5344CB8AC3E}">
        <p14:creationId xmlns:p14="http://schemas.microsoft.com/office/powerpoint/2010/main" val="249864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F0A875E-5F0D-4215-9FF4-83D6DD31C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8" t="23329" r="7284" b="7739"/>
          <a:stretch/>
        </p:blipFill>
        <p:spPr>
          <a:xfrm>
            <a:off x="7432646" y="3288484"/>
            <a:ext cx="2810312" cy="123839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CBAB29-ADEC-43FB-B131-BADC42D74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035"/>
            <a:ext cx="4715312" cy="910002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Наставництво – це…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DE02FA3-A960-4484-9682-D6EC7A23F0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4778" y="1275127"/>
            <a:ext cx="4819136" cy="490183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Наставництво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досвідченого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новачка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задля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роботитадосягнення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успіху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Наставництво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досвідченим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фахівцем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новачком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базується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знаннями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досвідом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цінностями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зметою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поставленихцілей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Наставництво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досвідчений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фахівець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допомагає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новому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працівнику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засвоїти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роботита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професійному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сенсі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D8251EB7-C2CC-4234-B31D-4206B791B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3571" y="964734"/>
            <a:ext cx="5540229" cy="5212229"/>
          </a:xfrm>
        </p:spPr>
        <p:txBody>
          <a:bodyPr>
            <a:normAutofit fontScale="85000" lnSpcReduction="20000"/>
          </a:bodyPr>
          <a:lstStyle/>
          <a:p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Наставництво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передачу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тадосвіду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800" dirty="0"/>
              <a:t> </a:t>
            </a:r>
          </a:p>
          <a:p>
            <a:pPr marL="0" indent="0">
              <a:buNone/>
            </a:pPr>
            <a:r>
              <a:rPr lang="ru-RU" sz="1800" dirty="0"/>
              <a:t>                                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                                                    </a:t>
            </a:r>
            <a:r>
              <a:rPr lang="uk-UA" sz="2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СПІЛЬНЕ</a:t>
            </a:r>
            <a:endParaRPr lang="ru-RU" sz="26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  <a:p>
            <a:pPr marL="0" indent="0">
              <a:buNone/>
            </a:pPr>
            <a:endParaRPr lang="uk-UA" sz="1800" dirty="0"/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передачу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наставника до 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звертаєтьсядонаставника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подопомогу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807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B67900-0A87-49BA-8E55-2E30357AA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6446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Глосарій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наставництва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BC4949-487E-49E3-ABBB-044CC47FA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1572"/>
            <a:ext cx="10515600" cy="5150839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особа, яку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вперше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посаду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педагог-наставник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правило,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п’яти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(такою самою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спорідненою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спеціалізацією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інтернатура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система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посаду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вперше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вдосконаленні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майстерності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безперервний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компетентностей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інтернатури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документ,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компетентностей,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укладається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педагогом-наставником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наказом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4D74800-C7E0-4D4F-9C28-D9D5B4B830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061" r="1399" b="245"/>
          <a:stretch/>
        </p:blipFill>
        <p:spPr>
          <a:xfrm>
            <a:off x="0" y="6249798"/>
            <a:ext cx="12021424" cy="664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487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9099EC-4068-43E7-AED0-4751E7008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479055" cy="1001662"/>
          </a:xfrm>
        </p:spPr>
        <p:txBody>
          <a:bodyPr>
            <a:normAutofit fontScale="90000"/>
          </a:bodyPr>
          <a:lstStyle/>
          <a:p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uk-UA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  впровадження наставництва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99E2B7-14A2-429C-B305-5C90D5CDA1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6005362" cy="4892809"/>
          </a:xfrm>
        </p:spPr>
        <p:txBody>
          <a:bodyPr>
            <a:no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 плинності кадрів;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 новопризначених вчителів;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обмін знаннями і досвідом;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 самооцінки вчителів;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культури підтримки;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 іміджу закладу освіти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F1AB722A-DF0C-4F67-AF9F-C27719BD028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4618" y="1553344"/>
            <a:ext cx="2886075" cy="1581150"/>
          </a:xfr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F23F776-8B4C-47C1-8B04-8B8CF6E325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4318" y="3242059"/>
            <a:ext cx="2952750" cy="1552575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27799328-80D9-415A-B715-A520AF91E6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4618" y="4902200"/>
            <a:ext cx="287655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521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E8A04D-A249-4220-93CF-6CA43575A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1697"/>
          </a:xfrm>
        </p:spPr>
        <p:txBody>
          <a:bodyPr>
            <a:noAutofit/>
          </a:bodyPr>
          <a:lstStyle/>
          <a:p>
            <a:r>
              <a:rPr lang="ru-RU" sz="3600" b="1" dirty="0"/>
              <a:t>    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Структурно-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змістові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профіля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педагога-наставника: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6612635-1ACB-45F0-90D0-A38CAE472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503" y="1260389"/>
            <a:ext cx="11560029" cy="4916574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загальнолюдські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обізнаність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критичного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самооцінювання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самовдосконалення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доброчесності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</a:t>
            </a:r>
            <a:r>
              <a:rPr lang="ru-RU" dirty="0"/>
              <a:t>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26E2A9B-4CF8-4E44-BDA5-56240E0F6A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978" y="1764839"/>
            <a:ext cx="4140043" cy="3328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738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AEF225-A499-443C-9DD2-A0D2DE99B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 наставництва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8D09663-5AD6-48D1-860B-49918728A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5908" y="1825625"/>
            <a:ext cx="4144162" cy="466725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Добровільність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гуманізм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людиноцентризм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партнерство; 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відкритість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конфіденційність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об’єктивність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прогностичність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30A7FC6-CAB6-462C-8F41-00AB381C4D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189"/>
          <a:stretch/>
        </p:blipFill>
        <p:spPr>
          <a:xfrm>
            <a:off x="995767" y="2037381"/>
            <a:ext cx="4305987" cy="3809509"/>
          </a:xfrm>
          <a:prstGeom prst="rect">
            <a:avLst/>
          </a:prstGeom>
        </p:spPr>
      </p:pic>
      <p:sp>
        <p:nvSpPr>
          <p:cNvPr id="5" name="Объект 4">
            <a:extLst>
              <a:ext uri="{FF2B5EF4-FFF2-40B4-BE49-F238E27FC236}">
                <a16:creationId xmlns:a16="http://schemas.microsoft.com/office/drawing/2014/main" id="{9EC9267F-45CB-496A-BFE1-2FAFE5B12D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2947" y="3523376"/>
            <a:ext cx="5620624" cy="3162650"/>
          </a:xfrm>
        </p:spPr>
        <p:txBody>
          <a:bodyPr/>
          <a:lstStyle/>
          <a:p>
            <a:pPr marL="0" indent="0">
              <a:buNone/>
            </a:pPr>
            <a:r>
              <a:rPr lang="uk-UA" b="1" dirty="0"/>
              <a:t>                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84643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65D89871-FC7A-4CE2-B3EE-726B2961273D}"/>
              </a:ext>
            </a:extLst>
          </p:cNvPr>
          <p:cNvGrpSpPr/>
          <p:nvPr/>
        </p:nvGrpSpPr>
        <p:grpSpPr>
          <a:xfrm>
            <a:off x="68788" y="0"/>
            <a:ext cx="6610525" cy="3439487"/>
            <a:chOff x="1149290" y="3095537"/>
            <a:chExt cx="6610525" cy="3439487"/>
          </a:xfrm>
        </p:grpSpPr>
        <p:pic>
          <p:nvPicPr>
            <p:cNvPr id="2" name="Рисунок 1">
              <a:extLst>
                <a:ext uri="{FF2B5EF4-FFF2-40B4-BE49-F238E27FC236}">
                  <a16:creationId xmlns:a16="http://schemas.microsoft.com/office/drawing/2014/main" id="{04109CE5-2731-4995-A6DC-3EFA4038AFD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3855" t="15168" r="26435" b="34679"/>
            <a:stretch/>
          </p:blipFill>
          <p:spPr>
            <a:xfrm>
              <a:off x="1266736" y="3095537"/>
              <a:ext cx="6493079" cy="3439487"/>
            </a:xfrm>
            <a:prstGeom prst="rect">
              <a:avLst/>
            </a:prstGeom>
          </p:spPr>
        </p:pic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3891E5F6-0B18-4C1C-A6AA-873E81941498}"/>
                </a:ext>
              </a:extLst>
            </p:cNvPr>
            <p:cNvSpPr/>
            <p:nvPr/>
          </p:nvSpPr>
          <p:spPr>
            <a:xfrm>
              <a:off x="1149290" y="3095537"/>
              <a:ext cx="4362277" cy="3405930"/>
            </a:xfrm>
            <a:prstGeom prst="rect">
              <a:avLst/>
            </a:prstGeom>
            <a:solidFill>
              <a:srgbClr val="86A8C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endParaRPr>
            </a:p>
          </p:txBody>
        </p:sp>
      </p:grp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8385C5B-6CB2-41A5-9E5E-4E79E019480F}"/>
              </a:ext>
            </a:extLst>
          </p:cNvPr>
          <p:cNvSpPr/>
          <p:nvPr/>
        </p:nvSpPr>
        <p:spPr>
          <a:xfrm>
            <a:off x="251668" y="769419"/>
            <a:ext cx="432182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Цінність</a:t>
            </a:r>
            <a:r>
              <a:rPr lang="ru-RU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</a:p>
          <a:p>
            <a:pPr algn="ctr"/>
            <a:r>
              <a:rPr lang="ru-RU" sz="5400" b="1" cap="none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наставництва</a:t>
            </a:r>
            <a:endParaRPr lang="ru-RU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256EA7FB-C11A-4B5E-A407-55F6DB391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473" y="302004"/>
            <a:ext cx="5051293" cy="3137483"/>
          </a:xfrm>
        </p:spPr>
        <p:txBody>
          <a:bodyPr>
            <a:noAutofit/>
          </a:bodyPr>
          <a:lstStyle/>
          <a:p>
            <a:r>
              <a:rPr lang="uk-UA" sz="2800" b="1" dirty="0"/>
              <a:t>підвищення якості освіти;</a:t>
            </a:r>
            <a:br>
              <a:rPr lang="uk-UA" sz="2800" b="1" dirty="0"/>
            </a:br>
            <a:br>
              <a:rPr lang="uk-UA" sz="2800" b="1" dirty="0"/>
            </a:br>
            <a:r>
              <a:rPr lang="uk-UA" sz="2800" b="1" dirty="0"/>
              <a:t>впровадження інновацій;</a:t>
            </a:r>
            <a:br>
              <a:rPr lang="uk-UA" sz="2800" b="1" dirty="0"/>
            </a:br>
            <a:br>
              <a:rPr lang="uk-UA" sz="2800" b="1" dirty="0"/>
            </a:br>
            <a:r>
              <a:rPr lang="uk-UA" sz="2800" b="1" dirty="0"/>
              <a:t>розвиток професійних спільнот;</a:t>
            </a:r>
            <a:br>
              <a:rPr lang="uk-UA" sz="2800" b="1" dirty="0"/>
            </a:br>
            <a:br>
              <a:rPr lang="uk-UA" sz="2800" b="1" dirty="0"/>
            </a:br>
            <a:r>
              <a:rPr lang="uk-UA" sz="2800" b="1" dirty="0"/>
              <a:t>розвиток професійних </a:t>
            </a:r>
            <a:r>
              <a:rPr lang="uk-UA" sz="2800" b="1" dirty="0" err="1"/>
              <a:t>компетентностей</a:t>
            </a:r>
            <a:endParaRPr lang="ru-RU" sz="2800" b="1" dirty="0"/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641DA55C-6965-4BAD-8E55-7511A0638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909" y="3439487"/>
            <a:ext cx="6062681" cy="3240446"/>
          </a:xfrm>
        </p:spPr>
        <p:txBody>
          <a:bodyPr>
            <a:normAutofit/>
          </a:bodyPr>
          <a:lstStyle/>
          <a:p>
            <a:r>
              <a:rPr lang="uk-UA" dirty="0"/>
              <a:t>підтримка у вирішенні проблем; </a:t>
            </a:r>
          </a:p>
          <a:p>
            <a:r>
              <a:rPr lang="uk-UA" dirty="0"/>
              <a:t>розвиток лідерських якостей;</a:t>
            </a:r>
          </a:p>
          <a:p>
            <a:r>
              <a:rPr lang="uk-UA" dirty="0"/>
              <a:t>підвищення професійного рівня; </a:t>
            </a:r>
          </a:p>
          <a:p>
            <a:r>
              <a:rPr lang="uk-UA" dirty="0"/>
              <a:t>формування мотивації;</a:t>
            </a:r>
          </a:p>
          <a:p>
            <a:r>
              <a:rPr lang="uk-UA" dirty="0"/>
              <a:t>навчання з власного досвіду;</a:t>
            </a:r>
          </a:p>
          <a:p>
            <a:r>
              <a:rPr lang="uk-UA" dirty="0"/>
              <a:t>індивідуальна підтримка;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6866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CD4EA0-13E7-42BD-BE20-7E9253B2F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0656"/>
          </a:xfrm>
        </p:spPr>
        <p:txBody>
          <a:bodyPr/>
          <a:lstStyle/>
          <a:p>
            <a:r>
              <a:rPr lang="uk-UA" b="1" dirty="0">
                <a:solidFill>
                  <a:srgbClr val="0070C0"/>
                </a:solidFill>
              </a:rPr>
              <a:t>Основні заходи педагогічної інтернатури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A49039-7E2A-4E58-9537-0AA1C91972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4261" y="1376413"/>
            <a:ext cx="5919537" cy="4800550"/>
          </a:xfrm>
        </p:spPr>
        <p:txBody>
          <a:bodyPr>
            <a:no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наставницьких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бесід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підборі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занять,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взаємовідвідування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занять,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відвідування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уроків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досвідчених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тренінгах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семінарах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звітах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0EFD0D6-7810-4AD3-B84F-32A2DC2E6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20563" y="1540042"/>
            <a:ext cx="4985887" cy="4952833"/>
          </a:xfrm>
        </p:spPr>
        <p:txBody>
          <a:bodyPr>
            <a:no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вебсайтів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вебресурсів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науково-педагогічними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спільнотах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</a:t>
            </a:r>
            <a:r>
              <a:rPr lang="ru-RU" sz="2400" dirty="0" err="1"/>
              <a:t>рна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751321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1754</Words>
  <Application>Microsoft Office PowerPoint</Application>
  <PresentationFormat>Широкоэкранный</PresentationFormat>
  <Paragraphs>169</Paragraphs>
  <Slides>18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                          Вчити –значить вселяти надію.                                                                                                                  Луї Арагон                  Для того щоб навчити іншого, потрібно більше розуму ,                     ніж для того щоб навчитися самому.                                                                                                         Мішель Монтень                                                                                                                 </vt:lpstr>
      <vt:lpstr>Нормативно-правові документи</vt:lpstr>
      <vt:lpstr>Наставництво – це…</vt:lpstr>
      <vt:lpstr>            Глосарій наставництва</vt:lpstr>
      <vt:lpstr>     Переваги  впровадження наставництва</vt:lpstr>
      <vt:lpstr>     Структурно-змістові складові профіля                       педагога-наставника:</vt:lpstr>
      <vt:lpstr>Принципи наставництва</vt:lpstr>
      <vt:lpstr>підвищення якості освіти;  впровадження інновацій;  розвиток професійних спільнот;  розвиток професійних компетентностей</vt:lpstr>
      <vt:lpstr>Основні заходи педагогічної інтернатури</vt:lpstr>
      <vt:lpstr>Розмова між наставником та інтерном – основа наставництва.                                     Поради Лаури Френсіс</vt:lpstr>
      <vt:lpstr>    Стилі спілкування наставника з учителем</vt:lpstr>
      <vt:lpstr>Види, форми, методи наставництва</vt:lpstr>
      <vt:lpstr>З метою виконання програми проходження інтернатури наставник:</vt:lpstr>
      <vt:lpstr>Презентация PowerPoint</vt:lpstr>
      <vt:lpstr>Програми педагогічної      інтернатури ( орієнтовні)</vt:lpstr>
      <vt:lpstr>           ЗАТВЕРДЖУЮ __________________________ (назва ЗО) __________________________ ( посада керівника ЗО) __________________________ ( Ім’я та ПРІЗВИЩЕ керівника) _________________________ ( підпис) «__» ______20____року </vt:lpstr>
      <vt:lpstr>Презентация PowerPoint</vt:lpstr>
      <vt:lpstr>Успіхів у справі наставництва!                                    Консультант КУ ЦПРПП ВМР К. Маліцька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user1</dc:creator>
  <cp:lastModifiedBy>user1</cp:lastModifiedBy>
  <cp:revision>66</cp:revision>
  <dcterms:created xsi:type="dcterms:W3CDTF">2023-10-31T10:46:21Z</dcterms:created>
  <dcterms:modified xsi:type="dcterms:W3CDTF">2023-11-03T09:30:43Z</dcterms:modified>
</cp:coreProperties>
</file>